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83" r:id="rId5"/>
    <p:sldId id="297" r:id="rId6"/>
    <p:sldId id="292" r:id="rId7"/>
    <p:sldId id="284" r:id="rId8"/>
    <p:sldId id="293" r:id="rId9"/>
    <p:sldId id="294" r:id="rId10"/>
    <p:sldId id="295" r:id="rId11"/>
    <p:sldId id="285" r:id="rId12"/>
    <p:sldId id="296" r:id="rId13"/>
  </p:sldIdLst>
  <p:sldSz cx="12192000" cy="6858000"/>
  <p:notesSz cx="7010400" cy="92964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21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Total</a:t>
            </a:r>
            <a:r>
              <a:rPr lang="es-MX" baseline="0" dirty="0"/>
              <a:t> de inventarios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INVENTARIOS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DR. ALFONSO ESCAREÑO</c:v>
                </c:pt>
                <c:pt idx="1">
                  <c:v>LIC. LETY QUIÑONES</c:v>
                </c:pt>
                <c:pt idx="2">
                  <c:v>DRA. BERLANGA</c:v>
                </c:pt>
                <c:pt idx="3">
                  <c:v>C.P. SILVIA VALDEZ</c:v>
                </c:pt>
                <c:pt idx="4">
                  <c:v>LE.S RAMIRO </c:v>
                </c:pt>
                <c:pt idx="5">
                  <c:v>SILVIA ASTORGA</c:v>
                </c:pt>
                <c:pt idx="6">
                  <c:v>ING. MARCOS AYALA</c:v>
                </c:pt>
                <c:pt idx="7">
                  <c:v>LIC. ANA LUISA</c:v>
                </c:pt>
                <c:pt idx="8">
                  <c:v>C.P. OSMAR </c:v>
                </c:pt>
                <c:pt idx="9">
                  <c:v>ING. MANYA</c:v>
                </c:pt>
                <c:pt idx="10">
                  <c:v>DR. CHAPARRO</c:v>
                </c:pt>
                <c:pt idx="11">
                  <c:v>DR. ESPARZA</c:v>
                </c:pt>
                <c:pt idx="12">
                  <c:v>LIC. NANCY</c:v>
                </c:pt>
                <c:pt idx="13">
                  <c:v>C.P. MARILU</c:v>
                </c:pt>
                <c:pt idx="14">
                  <c:v>ING. RENE </c:v>
                </c:pt>
                <c:pt idx="15">
                  <c:v>LIC. IVAN</c:v>
                </c:pt>
              </c:strCache>
            </c:strRef>
          </c:cat>
          <c:val>
            <c:numRef>
              <c:f>Sheet1!$B$2:$B$17</c:f>
              <c:numCache>
                <c:formatCode>0;[Red]0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8</c:v>
                </c:pt>
                <c:pt idx="7">
                  <c:v>4</c:v>
                </c:pt>
                <c:pt idx="8">
                  <c:v>11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5</c:v>
                </c:pt>
                <c:pt idx="13">
                  <c:v>6</c:v>
                </c:pt>
                <c:pt idx="14">
                  <c:v>19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INVENTARIOS ENTREGADOS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DIRECCIÓN</c:v>
                </c:pt>
                <c:pt idx="1">
                  <c:v>SUB. MÉDICA</c:v>
                </c:pt>
                <c:pt idx="2">
                  <c:v>SUB. ADMON</c:v>
                </c:pt>
                <c:pt idx="3">
                  <c:v>SUB. PLANEACIÓN</c:v>
                </c:pt>
              </c:strCache>
            </c:strRef>
          </c:cat>
          <c:val>
            <c:numRef>
              <c:f>Sheet1!$B$2:$B$6</c:f>
              <c:numCache>
                <c:formatCode>0;[Red]0</c:formatCode>
                <c:ptCount val="5"/>
                <c:pt idx="0">
                  <c:v>7</c:v>
                </c:pt>
                <c:pt idx="1">
                  <c:v>17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ENTREGADAS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DIRECCIÓN</c:v>
                </c:pt>
                <c:pt idx="1">
                  <c:v>SUB. MÉDICA</c:v>
                </c:pt>
                <c:pt idx="2">
                  <c:v>SUB. ADMON</c:v>
                </c:pt>
                <c:pt idx="3">
                  <c:v>SUB. PLANEACIÓN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-7</c:v>
                </c:pt>
                <c:pt idx="1">
                  <c:v>-8</c:v>
                </c:pt>
                <c:pt idx="2">
                  <c:v>-17</c:v>
                </c:pt>
                <c:pt idx="3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50-4B83-8E57-071743DE25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pPr rtl="0"/>
            <a:fld id="{61017122-EC24-480C-B96F-0B362168DC08}" type="datetime1">
              <a:rPr lang="es-MX" smtClean="0"/>
              <a:t>21/10/2025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1AC0B18C-93A9-4FDA-892E-4CC47A090265}" type="datetime1">
              <a:rPr lang="es-MX" smtClean="0"/>
              <a:pPr/>
              <a:t>21/10/2025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1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97195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10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9037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2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9429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3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4307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4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0265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5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34252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6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935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7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6306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8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3371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9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4742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0" baseline="0" dirty="0"/>
            </a:lvl1pPr>
          </a:lstStyle>
          <a:p>
            <a:pPr lvl="0" algn="r" rtl="0"/>
            <a:r>
              <a:rPr lang="es-MX" noProof="0" dirty="0"/>
              <a:t>Haz clic para modificar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150" baseline="0" dirty="0"/>
            </a:lvl1pPr>
          </a:lstStyle>
          <a:p>
            <a:pPr lvl="0" algn="r" rtl="0"/>
            <a:r>
              <a:rPr lang="es-MX" noProof="0" dirty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2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Modificar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0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izquierdo de comparación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posición izquierdo de comparación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Escribe tu subtítulo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s-MX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 dirty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Controlador de medios sociales o de correo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Sitio web de la compañía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s-MX" sz="2500" b="1" i="0" spc="-100" noProof="0">
                <a:solidFill>
                  <a:schemeClr val="accent1"/>
                </a:solidFill>
                <a:latin typeface="+mj-lt"/>
              </a:rPr>
              <a:t>TREY</a:t>
            </a:r>
            <a:r>
              <a:rPr lang="es-MX" sz="1600" b="1" i="0" spc="-100" noProof="0">
                <a:solidFill>
                  <a:schemeClr val="accent1"/>
                </a:solidFill>
                <a:latin typeface="+mj-lt"/>
              </a:rPr>
              <a:t> </a:t>
            </a:r>
            <a:br>
              <a:rPr lang="es-MX" sz="1600" b="1" i="0" spc="-100" baseline="0" noProof="0">
                <a:solidFill>
                  <a:schemeClr val="accent1"/>
                </a:solidFill>
                <a:latin typeface="+mj-lt"/>
              </a:rPr>
            </a:br>
            <a:r>
              <a:rPr lang="es-MX" sz="1200" b="0" i="0" spc="14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Manos que se reúnen en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es-MX" sz="6000" dirty="0"/>
              <a:t>Documento de seguridad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es-MX" dirty="0"/>
              <a:t>INVENTARIO DE DATOS  PERSONALES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C6EE00-BB9A-5825-A6CC-B7D4EABA1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460" y="3665706"/>
            <a:ext cx="1435668" cy="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ción de imagen 31" descr="aplaus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MX" dirty="0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MX" sz="1400" dirty="0"/>
              <a:t>IVÁN HUMBERTO DURÁN AMAYA</a:t>
            </a:r>
          </a:p>
        </p:txBody>
      </p:sp>
      <p:pic>
        <p:nvPicPr>
          <p:cNvPr id="8" name="Gráfico 7" descr="Usuario" title="Icono - Nombre del present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MX" sz="1800" dirty="0"/>
              <a:t>EXTENCIÓN 6259 Y 6279</a:t>
            </a:r>
          </a:p>
        </p:txBody>
      </p:sp>
      <p:pic>
        <p:nvPicPr>
          <p:cNvPr id="10" name="Gráfico 9" descr="Smartphone" title="Icono: número de teléfono del present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MX" sz="1800" dirty="0"/>
              <a:t>Ivan.duran@ichitaip.org</a:t>
            </a:r>
          </a:p>
        </p:txBody>
      </p:sp>
      <p:pic>
        <p:nvPicPr>
          <p:cNvPr id="9" name="Gráfico 8" descr="Sobre" title="Icono Correo del present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MX" sz="1600" dirty="0"/>
              <a:t>DOCUMENTO DE SEGURIDAD </a:t>
            </a:r>
          </a:p>
        </p:txBody>
      </p:sp>
      <p:pic>
        <p:nvPicPr>
          <p:cNvPr id="11" name="Gráfico 10" descr="Víncul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MX" sz="2800" dirty="0"/>
              <a:t>COORDINACION DE MEDICIA DEL TRABAJO</a:t>
            </a:r>
          </a:p>
          <a:p>
            <a:pPr rtl="0"/>
            <a:r>
              <a:rPr lang="es-MX" dirty="0"/>
              <a:t>DICTAMEN DE INCAPACIDAD PERMANENTE TOTAL Y/O PARCIAL</a:t>
            </a:r>
          </a:p>
          <a:p>
            <a:r>
              <a:rPr lang="es-MX" dirty="0"/>
              <a:t>DOCUMENTO DE INCAPACIDAD</a:t>
            </a:r>
          </a:p>
          <a:p>
            <a:r>
              <a:rPr lang="es-MX" sz="1600" dirty="0"/>
              <a:t>DICTAMEN MÉDICO Y DE INVALIDEZ</a:t>
            </a:r>
          </a:p>
          <a:p>
            <a:endParaRPr lang="es-MX" sz="1600" dirty="0"/>
          </a:p>
        </p:txBody>
      </p:sp>
      <p:pic>
        <p:nvPicPr>
          <p:cNvPr id="9" name="Marcador de posición de imagen 8" descr="Una mano sostiene y otra toca un teléfono celular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sz="4800" dirty="0"/>
              <a:t>Sobre nosotros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775458"/>
            <a:ext cx="4648200" cy="1700456"/>
          </a:xfrm>
        </p:spPr>
        <p:txBody>
          <a:bodyPr rtlCol="0"/>
          <a:lstStyle/>
          <a:p>
            <a:pPr algn="just" rtl="0"/>
            <a:r>
              <a:rPr lang="es-MX" dirty="0"/>
              <a:t>DEJA TU MEMORIA USB PARA QUE TE PASEN LOS EJEMPLOS Y DE ESTA MANERA SEA MAS FACIL EL LLENADO DEL OTRO FORMATO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39960A-99C1-F2CE-FA1C-1FCF53CA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00" y="259307"/>
            <a:ext cx="5343878" cy="56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Escritura a mano en nota autoadhesiva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1869796"/>
            <a:ext cx="6641900" cy="1124345"/>
          </a:xfrm>
        </p:spPr>
        <p:txBody>
          <a:bodyPr rtlCol="0"/>
          <a:lstStyle/>
          <a:p>
            <a:pPr rtl="0"/>
            <a:r>
              <a:rPr lang="es-MX" sz="6000" dirty="0"/>
              <a:t>Nuestra promesa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960" y="3669656"/>
            <a:ext cx="5472000" cy="2428351"/>
          </a:xfrm>
        </p:spPr>
        <p:txBody>
          <a:bodyPr rtlCol="0"/>
          <a:lstStyle/>
          <a:p>
            <a:pPr marL="0" indent="0" rtl="0">
              <a:buNone/>
            </a:pPr>
            <a:r>
              <a:rPr lang="es-MX" sz="2800" dirty="0"/>
              <a:t>IMAGENIOLOGÍA DEL INSTITUTO MUNICIPAL DE PENSIONES</a:t>
            </a:r>
          </a:p>
          <a:p>
            <a:pPr rtl="0"/>
            <a:r>
              <a:rPr lang="es-MX" dirty="0"/>
              <a:t>Transcripciones</a:t>
            </a:r>
          </a:p>
          <a:p>
            <a:pPr rtl="0"/>
            <a:r>
              <a:rPr lang="es-MX" dirty="0"/>
              <a:t>Realización de sonografías</a:t>
            </a:r>
          </a:p>
          <a:p>
            <a:r>
              <a:rPr lang="es-MX" dirty="0"/>
              <a:t>Radiografías y estudios especiales</a:t>
            </a:r>
          </a:p>
          <a:p>
            <a:r>
              <a:rPr lang="es-MX" dirty="0"/>
              <a:t>Citas rayos X y sonografía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3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EBAE1D-950D-1DE7-1B83-F682B4DEF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27253" r="39664" b="15407"/>
          <a:stretch/>
        </p:blipFill>
        <p:spPr>
          <a:xfrm>
            <a:off x="405298" y="701343"/>
            <a:ext cx="4234939" cy="53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Escritorio con equipo, teléfono, libros, etcétera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898" y="54649"/>
            <a:ext cx="7854102" cy="6624221"/>
          </a:xfrm>
          <a:blipFill>
            <a:blip r:embed="rId4">
              <a:alphaModFix amt="65000"/>
            </a:blip>
            <a:tile tx="0" ty="0" sx="100000" sy="100000" flip="none" algn="tl"/>
          </a:blipFill>
        </p:spPr>
        <p:txBody>
          <a:bodyPr rtlCol="0"/>
          <a:lstStyle/>
          <a:p>
            <a:pPr rtl="0"/>
            <a:endParaRPr lang="es-MX" sz="54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66" y="376077"/>
            <a:ext cx="3560272" cy="1804415"/>
          </a:xfrm>
        </p:spPr>
        <p:txBody>
          <a:bodyPr rtlCol="0"/>
          <a:lstStyle/>
          <a:p>
            <a:pPr algn="just" rtl="0"/>
            <a:r>
              <a:rPr lang="es-MX" dirty="0"/>
              <a:t>CAMBIAR LA INFORMACIÓN DE NUESTROS FORMATOS A LOS DE LA COORDINACIÓN EN BASE A SU TABLA: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4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1D56CE3-6D01-5365-99FE-98ACBFCB1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9334"/>
              </p:ext>
            </p:extLst>
          </p:nvPr>
        </p:nvGraphicFramePr>
        <p:xfrm>
          <a:off x="4170233" y="315125"/>
          <a:ext cx="7854101" cy="6103268"/>
        </p:xfrm>
        <a:graphic>
          <a:graphicData uri="http://schemas.openxmlformats.org/drawingml/2006/table">
            <a:tbl>
              <a:tblPr bandRow="1"/>
              <a:tblGrid>
                <a:gridCol w="2075146">
                  <a:extLst>
                    <a:ext uri="{9D8B030D-6E8A-4147-A177-3AD203B41FA5}">
                      <a16:colId xmlns:a16="http://schemas.microsoft.com/office/drawing/2014/main" val="2400897103"/>
                    </a:ext>
                  </a:extLst>
                </a:gridCol>
                <a:gridCol w="187728">
                  <a:extLst>
                    <a:ext uri="{9D8B030D-6E8A-4147-A177-3AD203B41FA5}">
                      <a16:colId xmlns:a16="http://schemas.microsoft.com/office/drawing/2014/main" val="3912255816"/>
                    </a:ext>
                  </a:extLst>
                </a:gridCol>
                <a:gridCol w="187728">
                  <a:extLst>
                    <a:ext uri="{9D8B030D-6E8A-4147-A177-3AD203B41FA5}">
                      <a16:colId xmlns:a16="http://schemas.microsoft.com/office/drawing/2014/main" val="2948868298"/>
                    </a:ext>
                  </a:extLst>
                </a:gridCol>
                <a:gridCol w="1854047">
                  <a:extLst>
                    <a:ext uri="{9D8B030D-6E8A-4147-A177-3AD203B41FA5}">
                      <a16:colId xmlns:a16="http://schemas.microsoft.com/office/drawing/2014/main" val="3835286117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1915519065"/>
                    </a:ext>
                  </a:extLst>
                </a:gridCol>
                <a:gridCol w="2578782">
                  <a:extLst>
                    <a:ext uri="{9D8B030D-6E8A-4147-A177-3AD203B41FA5}">
                      <a16:colId xmlns:a16="http://schemas.microsoft.com/office/drawing/2014/main" val="977188631"/>
                    </a:ext>
                  </a:extLst>
                </a:gridCol>
              </a:tblGrid>
              <a:tr h="73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Departamento: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Numeración segundo nivel + nombre del Departamento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81618"/>
                  </a:ext>
                </a:extLst>
              </a:tr>
              <a:tr h="106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Nombre:</a:t>
                      </a:r>
                      <a:endParaRPr lang="es-MX" sz="1400" b="1" dirty="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>
                        <a:alpha val="66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[Nombre del encargado del área]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Cargo:</a:t>
                      </a:r>
                      <a:endParaRPr lang="es-MX" sz="1400" b="1" dirty="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[Cargo]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44684"/>
                  </a:ext>
                </a:extLst>
              </a:tr>
              <a:tr h="549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Funciones: 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[Descripción de las atribuciones con relación al tratamiento de los datos personales]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06640"/>
                  </a:ext>
                </a:extLst>
              </a:tr>
              <a:tr h="46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Obligaciones: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18932"/>
                  </a:ext>
                </a:extLst>
              </a:tr>
              <a:tr h="7253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Trámites o procesos a su cargo donde se tratan datos personales: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[Enlistar los trámites llevado a cabo en el departamento]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64048"/>
                  </a:ext>
                </a:extLst>
              </a:tr>
              <a:tr h="7042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Fundamento legal que lo faculta para el tratamiento:</a:t>
                      </a:r>
                      <a:endParaRPr lang="es-MX" sz="1400" b="1" dirty="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[Fundamentar en base a la normatividad aplicable las facultades del departamento para el tratamiento de datos ]</a:t>
                      </a:r>
                      <a:endParaRPr lang="es-MX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9234"/>
                  </a:ext>
                </a:extLst>
              </a:tr>
              <a:tr h="5679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Vía de obtención de los datos personales: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[Especificar cuál(es) son, ejemplo: presencial, internet, telefónica, otra]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48844"/>
                  </a:ext>
                </a:extLst>
              </a:tr>
              <a:tr h="282958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Medios de almacenamiento: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Físicas [bodega, archiveros, etc.]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73652"/>
                  </a:ext>
                </a:extLst>
              </a:tr>
              <a:tr h="266642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Electrónicas [computadoras, servidor, </a:t>
                      </a:r>
                      <a:r>
                        <a:rPr lang="es-MX" sz="11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usb</a:t>
                      </a: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cd, etc.]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44878"/>
                  </a:ext>
                </a:extLst>
              </a:tr>
              <a:tr h="47828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Recaba datos personales sensibles:</a:t>
                      </a:r>
                      <a:endParaRPr lang="es-MX" sz="1400" b="1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[sí o no]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74667"/>
                  </a:ext>
                </a:extLst>
              </a:tr>
              <a:tr h="266642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i="1" dirty="0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Listado del personal que participa en el tratamiento de datos personales por departamento (Anexo1)</a:t>
                      </a:r>
                      <a:endParaRPr lang="es-MX" sz="1400" b="1" dirty="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2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MX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12" name="Rectángulo 11" descr="Bloque de énfasis, izqui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es-MX" dirty="0"/>
              <a:t>AVISOS DE PRIVACIDAD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3013934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es-MX" sz="2400" dirty="0"/>
              <a:t>El aviso de privacidad tendrá por objeto informar al titular sobre los alcances y condiciones generales del tratamiento de sus datos personales, a fin de que esté en posibilidad de tomar decisiones informadas sobre el uso de su información personal y, en consecuencia, mantener el control y disposición sobre ella.</a:t>
            </a:r>
          </a:p>
        </p:txBody>
      </p:sp>
      <p:cxnSp>
        <p:nvCxnSpPr>
          <p:cNvPr id="11" name="Conector recto 10" descr="Divisor de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 descr="Barra de énfasis, derech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s-MX"/>
              <a:t>Servicios competitivos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Tu mayor competidor es lo que quieres llegar </a:t>
            </a:r>
            <a:r>
              <a:rPr lang="es-MX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</a:t>
            </a: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ser».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«La competencia es lo que fuerza </a:t>
            </a:r>
            <a:r>
              <a:rPr lang="es-MX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</a:t>
            </a: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las compañías </a:t>
            </a:r>
            <a:r>
              <a:rPr lang="es-MX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</a:t>
            </a: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salir </a:t>
            </a:r>
            <a:r>
              <a:rPr lang="es-MX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de</a:t>
            </a: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su complacencia, o zona </a:t>
            </a:r>
            <a:r>
              <a:rPr lang="es-MX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de</a:t>
            </a:r>
            <a:r>
              <a:rPr lang="es-MX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confort»</a:t>
            </a:r>
          </a:p>
          <a:p>
            <a:pPr rtl="0"/>
            <a:endParaRPr lang="es-MX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 descr="Mujer sonriente en portátil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 rtlCol="0"/>
          <a:lstStyle/>
          <a:p>
            <a:pPr rtl="0"/>
            <a:r>
              <a:rPr lang="es-MX" dirty="0"/>
              <a:t>Documento de Seguridad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7793502" cy="2160092"/>
          </a:xfrm>
        </p:spPr>
        <p:txBody>
          <a:bodyPr rtlCol="0"/>
          <a:lstStyle/>
          <a:p>
            <a:pPr algn="just" rtl="0">
              <a:lnSpc>
                <a:spcPct val="100000"/>
              </a:lnSpc>
            </a:pPr>
            <a:r>
              <a:rPr lang="es-MX" sz="24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i) Inventario de tratamientos de datos personales.</a:t>
            </a:r>
          </a:p>
          <a:p>
            <a:pPr algn="just" rtl="0">
              <a:lnSpc>
                <a:spcPct val="100000"/>
              </a:lnSpc>
            </a:pPr>
            <a:r>
              <a:rPr lang="es-MX" sz="24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ii</a:t>
            </a:r>
            <a:r>
              <a:rPr lang="es-MX" sz="24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) Análisis de riesgo.</a:t>
            </a:r>
          </a:p>
          <a:p>
            <a:pPr algn="just" rtl="0">
              <a:lnSpc>
                <a:spcPct val="100000"/>
              </a:lnSpc>
            </a:pPr>
            <a:r>
              <a:rPr lang="es-MX" sz="24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iii</a:t>
            </a:r>
            <a:r>
              <a:rPr lang="es-MX" sz="24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) Catálogo de medidas de seguridad.</a:t>
            </a:r>
          </a:p>
          <a:p>
            <a:pPr algn="just" rtl="0">
              <a:lnSpc>
                <a:spcPct val="100000"/>
              </a:lnSpc>
            </a:pPr>
            <a:r>
              <a:rPr lang="es-MX" sz="24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iv</a:t>
            </a:r>
            <a:r>
              <a:rPr lang="es-MX" sz="24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) Análisis de brecha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AVANCES DE LA ACTUALIZACIÓN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6827129" cy="504000"/>
          </a:xfrm>
        </p:spPr>
        <p:txBody>
          <a:bodyPr rtlCol="0"/>
          <a:lstStyle/>
          <a:p>
            <a:pPr rtl="0"/>
            <a:r>
              <a:rPr lang="es-MX" dirty="0"/>
              <a:t>CUALQUIER DUDA SE PUEDEN ACERCAR A LA UNIDAD DE TRANSPARENCA</a:t>
            </a:r>
          </a:p>
        </p:txBody>
      </p:sp>
      <p:graphicFrame>
        <p:nvGraphicFramePr>
          <p:cNvPr id="4" name="Gráfico 3" title="Gráfico de marcador de posición de ingresos brutos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324161"/>
              </p:ext>
            </p:extLst>
          </p:nvPr>
        </p:nvGraphicFramePr>
        <p:xfrm>
          <a:off x="126609" y="1512000"/>
          <a:ext cx="7554351" cy="529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 title="Gráfico de marcador de posición de ingresos brutos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998411"/>
              </p:ext>
            </p:extLst>
          </p:nvPr>
        </p:nvGraphicFramePr>
        <p:xfrm>
          <a:off x="7564120" y="0"/>
          <a:ext cx="476425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8</a:t>
            </a:fld>
            <a:endParaRPr lang="es-MX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388CCE-240F-72C2-95E0-14EF5C3F7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1495"/>
              </p:ext>
            </p:extLst>
          </p:nvPr>
        </p:nvGraphicFramePr>
        <p:xfrm>
          <a:off x="271914" y="3610925"/>
          <a:ext cx="4968240" cy="2559753"/>
        </p:xfrm>
        <a:graphic>
          <a:graphicData uri="http://schemas.openxmlformats.org/drawingml/2006/table">
            <a:tbl>
              <a:tblPr bandRow="1"/>
              <a:tblGrid>
                <a:gridCol w="234284">
                  <a:extLst>
                    <a:ext uri="{9D8B030D-6E8A-4147-A177-3AD203B41FA5}">
                      <a16:colId xmlns:a16="http://schemas.microsoft.com/office/drawing/2014/main" val="3433105156"/>
                    </a:ext>
                  </a:extLst>
                </a:gridCol>
                <a:gridCol w="4085483">
                  <a:extLst>
                    <a:ext uri="{9D8B030D-6E8A-4147-A177-3AD203B41FA5}">
                      <a16:colId xmlns:a16="http://schemas.microsoft.com/office/drawing/2014/main" val="2231690441"/>
                    </a:ext>
                  </a:extLst>
                </a:gridCol>
                <a:gridCol w="648473">
                  <a:extLst>
                    <a:ext uri="{9D8B030D-6E8A-4147-A177-3AD203B41FA5}">
                      <a16:colId xmlns:a16="http://schemas.microsoft.com/office/drawing/2014/main" val="39403504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Datos personales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Sensibles sí o no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[Enlistar los datos que se recaban en todos los trámites de manera global, sin repetirlos]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66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73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1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5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540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013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3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2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702991"/>
                  </a:ext>
                </a:extLst>
              </a:tr>
            </a:tbl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A71B456-425E-3227-159C-E3C5B2866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12773"/>
              </p:ext>
            </p:extLst>
          </p:nvPr>
        </p:nvGraphicFramePr>
        <p:xfrm>
          <a:off x="131262" y="235986"/>
          <a:ext cx="700105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45656" imgH="3533970" progId="Word.Document.12">
                  <p:embed/>
                </p:oleObj>
              </mc:Choice>
              <mc:Fallback>
                <p:oleObj name="Document" r:id="rId3" imgW="6345656" imgH="3533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62" y="235986"/>
                        <a:ext cx="700105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A86AB81-722C-EB90-43FB-F778E2C21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99217"/>
              </p:ext>
            </p:extLst>
          </p:nvPr>
        </p:nvGraphicFramePr>
        <p:xfrm>
          <a:off x="7132320" y="139711"/>
          <a:ext cx="4968240" cy="1378462"/>
        </p:xfrm>
        <a:graphic>
          <a:graphicData uri="http://schemas.openxmlformats.org/drawingml/2006/table">
            <a:tbl>
              <a:tblPr bandRow="1"/>
              <a:tblGrid>
                <a:gridCol w="172282">
                  <a:extLst>
                    <a:ext uri="{9D8B030D-6E8A-4147-A177-3AD203B41FA5}">
                      <a16:colId xmlns:a16="http://schemas.microsoft.com/office/drawing/2014/main" val="392587665"/>
                    </a:ext>
                  </a:extLst>
                </a:gridCol>
                <a:gridCol w="4795958">
                  <a:extLst>
                    <a:ext uri="{9D8B030D-6E8A-4147-A177-3AD203B41FA5}">
                      <a16:colId xmlns:a16="http://schemas.microsoft.com/office/drawing/2014/main" val="12427179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Medidas de seguridad administrativas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9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708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3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190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13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35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07162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145E5D6-0E22-FB4D-C3C1-B6252260B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8933"/>
              </p:ext>
            </p:extLst>
          </p:nvPr>
        </p:nvGraphicFramePr>
        <p:xfrm>
          <a:off x="7092498" y="1614448"/>
          <a:ext cx="4968240" cy="1378462"/>
        </p:xfrm>
        <a:graphic>
          <a:graphicData uri="http://schemas.openxmlformats.org/drawingml/2006/table">
            <a:tbl>
              <a:tblPr bandRow="1"/>
              <a:tblGrid>
                <a:gridCol w="172282">
                  <a:extLst>
                    <a:ext uri="{9D8B030D-6E8A-4147-A177-3AD203B41FA5}">
                      <a16:colId xmlns:a16="http://schemas.microsoft.com/office/drawing/2014/main" val="2359291394"/>
                    </a:ext>
                  </a:extLst>
                </a:gridCol>
                <a:gridCol w="4795958">
                  <a:extLst>
                    <a:ext uri="{9D8B030D-6E8A-4147-A177-3AD203B41FA5}">
                      <a16:colId xmlns:a16="http://schemas.microsoft.com/office/drawing/2014/main" val="115464984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Medidas de seguridad técnicas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43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949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550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6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903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3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334639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DDF2032-4D9E-A8C1-6087-514D9555C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5303"/>
              </p:ext>
            </p:extLst>
          </p:nvPr>
        </p:nvGraphicFramePr>
        <p:xfrm>
          <a:off x="7092498" y="3080530"/>
          <a:ext cx="4968240" cy="1378462"/>
        </p:xfrm>
        <a:graphic>
          <a:graphicData uri="http://schemas.openxmlformats.org/drawingml/2006/table">
            <a:tbl>
              <a:tblPr bandRow="1"/>
              <a:tblGrid>
                <a:gridCol w="172282">
                  <a:extLst>
                    <a:ext uri="{9D8B030D-6E8A-4147-A177-3AD203B41FA5}">
                      <a16:colId xmlns:a16="http://schemas.microsoft.com/office/drawing/2014/main" val="1991369911"/>
                    </a:ext>
                  </a:extLst>
                </a:gridCol>
                <a:gridCol w="4795958">
                  <a:extLst>
                    <a:ext uri="{9D8B030D-6E8A-4147-A177-3AD203B41FA5}">
                      <a16:colId xmlns:a16="http://schemas.microsoft.com/office/drawing/2014/main" val="27407903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Medidas de seguridad físicas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8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1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48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629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9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73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742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29434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05A34FD-1C02-0EE7-B0EA-44C0B2123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76989"/>
              </p:ext>
            </p:extLst>
          </p:nvPr>
        </p:nvGraphicFramePr>
        <p:xfrm>
          <a:off x="5881036" y="4634996"/>
          <a:ext cx="5452310" cy="1378464"/>
        </p:xfrm>
        <a:graphic>
          <a:graphicData uri="http://schemas.openxmlformats.org/drawingml/2006/table">
            <a:tbl>
              <a:tblPr bandRow="1"/>
              <a:tblGrid>
                <a:gridCol w="1702620">
                  <a:extLst>
                    <a:ext uri="{9D8B030D-6E8A-4147-A177-3AD203B41FA5}">
                      <a16:colId xmlns:a16="http://schemas.microsoft.com/office/drawing/2014/main" val="1184965085"/>
                    </a:ext>
                  </a:extLst>
                </a:gridCol>
                <a:gridCol w="1166317">
                  <a:extLst>
                    <a:ext uri="{9D8B030D-6E8A-4147-A177-3AD203B41FA5}">
                      <a16:colId xmlns:a16="http://schemas.microsoft.com/office/drawing/2014/main" val="4224347036"/>
                    </a:ext>
                  </a:extLst>
                </a:gridCol>
                <a:gridCol w="2583373">
                  <a:extLst>
                    <a:ext uri="{9D8B030D-6E8A-4147-A177-3AD203B41FA5}">
                      <a16:colId xmlns:a16="http://schemas.microsoft.com/office/drawing/2014/main" val="4185634928"/>
                    </a:ext>
                  </a:extLst>
                </a:gridCol>
              </a:tblGrid>
              <a:tr h="2000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highlight>
                            <a:srgbClr val="9CC3E5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[NOMBRE DEL DEPARTAMENTO O ÁREA ADMINISTRATIVA]</a:t>
                      </a:r>
                      <a:endParaRPr lang="es-MX" sz="1100">
                        <a:effectLst/>
                        <a:highlight>
                          <a:srgbClr val="9CC3E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25812"/>
                  </a:ext>
                </a:extLst>
              </a:tr>
              <a:tr h="373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Nombre: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Cargo: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Participación en el tratamiento de datos personales: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642894"/>
                  </a:ext>
                </a:extLst>
              </a:tr>
              <a:tr h="20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77917"/>
                  </a:ext>
                </a:extLst>
              </a:tr>
              <a:tr h="20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151581"/>
                  </a:ext>
                </a:extLst>
              </a:tr>
              <a:tr h="20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88014"/>
                  </a:ext>
                </a:extLst>
              </a:tr>
              <a:tr h="20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23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sala de conferencia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-1764145" y="61777"/>
            <a:ext cx="12192000" cy="637135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2891" y="588992"/>
            <a:ext cx="2953109" cy="5320102"/>
          </a:xfrm>
        </p:spPr>
        <p:txBody>
          <a:bodyPr rtlCol="0"/>
          <a:lstStyle/>
          <a:p>
            <a:pPr algn="ctr" rtl="0"/>
            <a:r>
              <a:rPr lang="es-MX" sz="3200" dirty="0"/>
              <a:t>ESTAN SON LAS HJOJAS EN LAS CUALES ESTAN SUS INVENTARIOS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Large image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A4E312-04D6-5C8B-1B92-1D4DA0F2785F}"/>
              </a:ext>
            </a:extLst>
          </p:cNvPr>
          <p:cNvSpPr/>
          <p:nvPr/>
        </p:nvSpPr>
        <p:spPr>
          <a:xfrm>
            <a:off x="0" y="184854"/>
            <a:ext cx="931869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DR. ALFONSO ESCAREÑO</a:t>
            </a:r>
            <a:r>
              <a:rPr lang="es-MX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…………………………… DE LA HOJA 1 A LA 4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LIC. LETY QUIÑONES	………………………………… DE LA HOJA 5 A LA 8</a:t>
            </a: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DRA. BERLANGA	…………………………………DE LAS HOJA 9 A LA 10 DE</a:t>
            </a: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C.P. SILVIA VALDEZ	………………………………… DE LA HOJA 11 A LA 11</a:t>
            </a: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LE.S RAMIRO 	……………………………………………. DE LA HOJA </a:t>
            </a:r>
            <a:r>
              <a:rPr lang="es-MX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46</a:t>
            </a:r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A LA </a:t>
            </a:r>
            <a:r>
              <a:rPr lang="es-MX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46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SILVIA ASTORGA	……………………..............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12 A LA 16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ING. MARCOS AYALA	………………………………… 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 LA HOJA  A LA 16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LIC. ANA LUISA	………………………………… 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 LA HOJA 12 A LA 16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C.P. OSMAR 	…………………………………………….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</a:t>
            </a:r>
            <a:r>
              <a:rPr lang="es-ES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A LA </a:t>
            </a:r>
            <a:r>
              <a:rPr lang="es-ES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31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ING. MANYA	…………………………………….........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</a:t>
            </a:r>
            <a:r>
              <a:rPr lang="es-ES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47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A LA </a:t>
            </a:r>
            <a:r>
              <a:rPr lang="es-ES" sz="24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54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DR. CHAPARRO	…………………………….....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12 A LA 16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DR. ESPARZA	…………………………………………….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 LA HOJA 12 A LA 16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LIC. NANCY	…………………………………………….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32 A LA 36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C.P. MARILU	…………………………………………….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DE LA HOJA 37 A LA 42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ING. RENE 	…………………………………………… 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 LA HOJA 55 A LA 73</a:t>
            </a:r>
            <a:endParaRPr lang="es-MX" sz="2400" i="0" u="none" strike="noStrike" baseline="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s-MX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LIC. IVAN	…………………………………………… </a:t>
            </a:r>
            <a:r>
              <a:rPr lang="es-ES" sz="2400" i="0" u="none" strike="noStrike" baseline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 LA HOJA 74 A LA 75</a:t>
            </a:r>
            <a:endParaRPr lang="es-MX" sz="24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39DD7B-3B12-3D2F-2A55-63EF759D6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675" y="5861820"/>
            <a:ext cx="143878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7134_TF16411250.potx" id="{AFD1EEBC-1FCB-412D-BD8F-A8D7BE61F0B0}" vid="{D7B982B1-41C1-41FF-810A-002D4E22DB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purl.org/dc/terms/"/>
    <ds:schemaRef ds:uri="6dc4bcd6-49db-4c07-9060-8acfc67cef9f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{3106A7BD-E54D-4325-AA65-87739D7A884A}tf16411250_win32</Template>
  <TotalTime>466</TotalTime>
  <Words>803</Words>
  <Application>Microsoft Office PowerPoint</Application>
  <PresentationFormat>Panorámica</PresentationFormat>
  <Paragraphs>188</Paragraphs>
  <Slides>10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ADLaM Display</vt:lpstr>
      <vt:lpstr>Arial</vt:lpstr>
      <vt:lpstr>Calibri</vt:lpstr>
      <vt:lpstr>Candara</vt:lpstr>
      <vt:lpstr>Corbel</vt:lpstr>
      <vt:lpstr>Google Sans</vt:lpstr>
      <vt:lpstr>Times New Roman</vt:lpstr>
      <vt:lpstr>Tema de Office</vt:lpstr>
      <vt:lpstr>Document</vt:lpstr>
      <vt:lpstr>Documento de seguridad</vt:lpstr>
      <vt:lpstr>Sobre nosotros</vt:lpstr>
      <vt:lpstr>Nuestra promesa</vt:lpstr>
      <vt:lpstr>Presentación de PowerPoint</vt:lpstr>
      <vt:lpstr>Comparación</vt:lpstr>
      <vt:lpstr>Documento de Seguridad</vt:lpstr>
      <vt:lpstr>AVANCES DE LA ACTUALIZACIÓN</vt:lpstr>
      <vt:lpstr>Presentación de PowerPoint</vt:lpstr>
      <vt:lpstr>Large image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Respaldo</dc:creator>
  <cp:lastModifiedBy>Impe 7</cp:lastModifiedBy>
  <cp:revision>3</cp:revision>
  <cp:lastPrinted>2024-08-27T19:24:26Z</cp:lastPrinted>
  <dcterms:created xsi:type="dcterms:W3CDTF">2024-08-27T01:23:37Z</dcterms:created>
  <dcterms:modified xsi:type="dcterms:W3CDTF">2025-10-21T18:48:20Z</dcterms:modified>
</cp:coreProperties>
</file>